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58" r:id="rId4"/>
    <p:sldId id="261" r:id="rId5"/>
    <p:sldId id="259" r:id="rId6"/>
    <p:sldId id="260" r:id="rId7"/>
    <p:sldId id="277" r:id="rId8"/>
    <p:sldId id="262" r:id="rId9"/>
    <p:sldId id="263" r:id="rId10"/>
    <p:sldId id="264" r:id="rId11"/>
    <p:sldId id="265" r:id="rId12"/>
    <p:sldId id="266" r:id="rId13"/>
    <p:sldId id="267" r:id="rId14"/>
    <p:sldId id="271" r:id="rId15"/>
    <p:sldId id="269" r:id="rId16"/>
    <p:sldId id="270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A7A"/>
    <a:srgbClr val="1606EA"/>
    <a:srgbClr val="192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66" autoAdjust="0"/>
  </p:normalViewPr>
  <p:slideViewPr>
    <p:cSldViewPr>
      <p:cViewPr varScale="1">
        <p:scale>
          <a:sx n="66" d="100"/>
          <a:sy n="66" d="100"/>
        </p:scale>
        <p:origin x="150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D7BC4-37A8-4050-A173-027B57077924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4FC37-4140-42C3-915A-FF2367FFA5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70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প্রথম</a:t>
            </a:r>
            <a:r>
              <a:rPr lang="bn-BD" baseline="0" dirty="0" smtClean="0"/>
              <a:t> ছবির বীজতলার চারা কেমন হয়েছে ? এমন অবস্থা কেন হয়েছে ? এ অবস্থা থেকে উত্তর</a:t>
            </a:r>
            <a:r>
              <a:rPr lang="en-US" baseline="0" dirty="0" err="1" smtClean="0"/>
              <a:t>ণে</a:t>
            </a:r>
            <a:r>
              <a:rPr lang="bn-BD" baseline="0" dirty="0" smtClean="0"/>
              <a:t>র উপায় কি ? পরের ছবিতে কৃষক বীজতলায় কি করছে ? কেন করছে ? এভাবে প্রশ্ন করে শিক্ষার্থীর কাছ থেকে প্রশ্ন করে উত্তর আনতে হবে । বীজতলার রক্ষণাবেক্ষণ।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ছবিগুলোতে</a:t>
            </a:r>
            <a:r>
              <a:rPr lang="bn-BD" baseline="0" dirty="0" smtClean="0"/>
              <a:t> গরু, ছাগল ও ভেড়া ফসলের ক্ষতি করছে ! এর হাত থেকে রক্ষা করার জন্য বীজতলায় কি ব্যবস্থা গ্রহ</a:t>
            </a:r>
            <a:r>
              <a:rPr lang="en-US" baseline="0" smtClean="0"/>
              <a:t>ণ</a:t>
            </a:r>
            <a:r>
              <a:rPr lang="bn-BD" baseline="0" smtClean="0"/>
              <a:t> </a:t>
            </a:r>
            <a:r>
              <a:rPr lang="bn-BD" baseline="0" dirty="0" smtClean="0"/>
              <a:t>করা যেতে পারে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16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 দেখিয়ে প্রশ্ন কর</a:t>
            </a:r>
            <a:r>
              <a:rPr lang="bn-IN" dirty="0" smtClean="0"/>
              <a:t>ে</a:t>
            </a:r>
            <a:r>
              <a:rPr lang="bn-IN" baseline="0" dirty="0" smtClean="0"/>
              <a:t> উত্তর শিক্ষার্থীর কাছ থেকে নিতে</a:t>
            </a:r>
            <a:r>
              <a:rPr lang="bn-BD" dirty="0" smtClean="0"/>
              <a:t> হবে।</a:t>
            </a:r>
            <a:r>
              <a:rPr lang="bn-BD" baseline="0" dirty="0" smtClean="0"/>
              <a:t> এরপর ক্যাপশন শো করতে হবে।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42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মুখে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বলবেন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এবং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স্লাইডটি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আজকের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41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ছবিতে কী দেখছ ? বীজতলা। কেন বীজতলা</a:t>
            </a:r>
            <a:r>
              <a:rPr lang="bn-BD" baseline="0" dirty="0" smtClean="0"/>
              <a:t> বলা হয়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00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 দেখিয়ে প্রশ্ন কর</a:t>
            </a:r>
            <a:r>
              <a:rPr lang="bn-IN" dirty="0" smtClean="0"/>
              <a:t>ে</a:t>
            </a:r>
            <a:r>
              <a:rPr lang="bn-IN" baseline="0" dirty="0" smtClean="0"/>
              <a:t> উত্তর শিক্ষার্থীর কাছ থেকে নিতে</a:t>
            </a:r>
            <a:r>
              <a:rPr lang="bn-BD" dirty="0" smtClean="0"/>
              <a:t> হবে।</a:t>
            </a:r>
            <a:r>
              <a:rPr lang="bn-BD" baseline="0" dirty="0" smtClean="0"/>
              <a:t> এরপর ক্যাপশন শো করতে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29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 দেখিয়ে প্রশ্ন কর</a:t>
            </a:r>
            <a:r>
              <a:rPr lang="bn-IN" dirty="0" smtClean="0"/>
              <a:t>ে</a:t>
            </a:r>
            <a:r>
              <a:rPr lang="bn-IN" baseline="0" dirty="0" smtClean="0"/>
              <a:t> উত্তর শিক্ষার্থীর কাছ থেকে নিতে</a:t>
            </a:r>
            <a:r>
              <a:rPr lang="bn-BD" dirty="0" smtClean="0"/>
              <a:t> হবে।</a:t>
            </a:r>
            <a:r>
              <a:rPr lang="bn-BD" baseline="0" dirty="0" smtClean="0"/>
              <a:t> এরপর ক্যাপশন শো করতে হবে।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5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 দেখিয়ে প্রশ্ন কর</a:t>
            </a:r>
            <a:r>
              <a:rPr lang="bn-IN" dirty="0" smtClean="0"/>
              <a:t>ে</a:t>
            </a:r>
            <a:r>
              <a:rPr lang="bn-IN" baseline="0" dirty="0" smtClean="0"/>
              <a:t> উত্তর শিক্ষার্থীর কাছ থেকে নিতে</a:t>
            </a:r>
            <a:r>
              <a:rPr lang="bn-BD" dirty="0" smtClean="0"/>
              <a:t> হবে।</a:t>
            </a:r>
            <a:r>
              <a:rPr lang="bn-BD" baseline="0" dirty="0" smtClean="0"/>
              <a:t> এরপর ক্যাপশন শো করতে হবে।</a:t>
            </a:r>
            <a:r>
              <a:rPr lang="bn-IN" baseline="0" dirty="0" smtClean="0"/>
              <a:t> এমন সমস্যা হলে কৃষকের কি করা উচিত ?</a:t>
            </a:r>
            <a:r>
              <a:rPr lang="en-US" baseline="0" dirty="0" smtClean="0"/>
              <a:t> </a:t>
            </a:r>
            <a:r>
              <a:rPr lang="bn-BD" baseline="0" dirty="0" smtClean="0"/>
              <a:t>কৃষক কৃষি কর্মকর্তার সাথে আলোচনা করে </a:t>
            </a:r>
            <a:r>
              <a:rPr lang="en-US" baseline="0" dirty="0" err="1" smtClean="0"/>
              <a:t>কীভাবে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সমাধান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পেল</a:t>
            </a:r>
            <a:r>
              <a:rPr lang="en-US" baseline="0" dirty="0" smtClean="0"/>
              <a:t>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79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</a:t>
            </a:r>
            <a:r>
              <a:rPr lang="bn-BD" baseline="0" dirty="0" smtClean="0"/>
              <a:t> প্রদর্শন করে প্রশ্ন করা যাবে- এই আদর্শ বীজতলার দুটি বেডের মাঝখানে পানি রাখার জন্য কি করতে হয়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48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বীজতলায় চারাগুলো</a:t>
            </a:r>
            <a:r>
              <a:rPr lang="bn-BD" baseline="0" dirty="0" smtClean="0"/>
              <a:t> কেমন দেখাচ্ছে ? </a:t>
            </a:r>
            <a:r>
              <a:rPr lang="bn-BD" sz="12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চারাগুলো হলদে হয়েছে</a:t>
            </a:r>
            <a:r>
              <a:rPr lang="bn-BD" sz="1200" baseline="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কেন ? </a:t>
            </a:r>
            <a:r>
              <a:rPr lang="bn-BD" baseline="0" dirty="0" smtClean="0"/>
              <a:t>এ অবস্থায় কি করা উচিত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04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প্রশ্ন</a:t>
            </a:r>
            <a:r>
              <a:rPr lang="bn-IN" baseline="0" dirty="0" smtClean="0"/>
              <a:t> করতে হবে ছবিতে কি দেখছো ? বীজতলায় সরাসরি কি প্রয়োগ করা যাবে ? তাহলে কি প্রয়োগ করা উচিত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4FC37-4140-42C3-915A-FF2367FFA56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7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5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7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6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4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45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5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14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9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AED52-C9A4-47E5-A296-A9CB99517073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C16AB-4383-4596-B5D4-B7FDC421B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8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01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1918" y="5451503"/>
            <a:ext cx="769620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পোকা </a:t>
            </a:r>
            <a:r>
              <a:rPr lang="bn-IN" sz="40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bn-BD" sz="40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রোগের প্রাদুর্ভাব দেখা দিয়েছে</a:t>
            </a:r>
            <a:r>
              <a:rPr lang="en-US" sz="40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0" t="7282"/>
          <a:stretch/>
        </p:blipFill>
        <p:spPr>
          <a:xfrm>
            <a:off x="4653688" y="329566"/>
            <a:ext cx="4256507" cy="4928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1" t="17877" r="17778" b="8429"/>
          <a:stretch/>
        </p:blipFill>
        <p:spPr>
          <a:xfrm>
            <a:off x="765184" y="329566"/>
            <a:ext cx="3374245" cy="4951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Cloud Callout 15"/>
          <p:cNvSpPr/>
          <p:nvPr/>
        </p:nvSpPr>
        <p:spPr>
          <a:xfrm flipH="1">
            <a:off x="4659132" y="2793683"/>
            <a:ext cx="2274133" cy="881423"/>
          </a:xfrm>
          <a:prstGeom prst="cloudCallout">
            <a:avLst>
              <a:gd name="adj1" fmla="val 92233"/>
              <a:gd name="adj2" fmla="val 22009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কৃষক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Cloud Callout 14"/>
          <p:cNvSpPr/>
          <p:nvPr/>
        </p:nvSpPr>
        <p:spPr>
          <a:xfrm flipH="1">
            <a:off x="4487618" y="329566"/>
            <a:ext cx="3530089" cy="1207305"/>
          </a:xfrm>
          <a:prstGeom prst="cloudCallout">
            <a:avLst>
              <a:gd name="adj1" fmla="val 80308"/>
              <a:gd name="adj2" fmla="val 802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 কর্মকর্তা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6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3658" y="398585"/>
            <a:ext cx="8115300" cy="5410200"/>
            <a:chOff x="543658" y="398585"/>
            <a:chExt cx="8115300" cy="54102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658" y="398585"/>
              <a:ext cx="8115300" cy="5410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51" t="25695" r="30524" b="27563"/>
            <a:stretch/>
          </p:blipFill>
          <p:spPr>
            <a:xfrm flipH="1">
              <a:off x="5843642" y="3962401"/>
              <a:ext cx="2798013" cy="17526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5" name="TextBox 4"/>
          <p:cNvSpPr txBox="1"/>
          <p:nvPr/>
        </p:nvSpPr>
        <p:spPr>
          <a:xfrm>
            <a:off x="838200" y="5943600"/>
            <a:ext cx="747785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3200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নালায় পানি রাখার জন্য সেচের ব্যবস্থা করা হয়েছে</a:t>
            </a:r>
            <a:r>
              <a:rPr lang="en-US" sz="3200" i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i="1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486400" y="4572000"/>
            <a:ext cx="1756248" cy="1236785"/>
          </a:xfrm>
          <a:prstGeom prst="ellipse">
            <a:avLst/>
          </a:prstGeom>
          <a:noFill/>
          <a:ln w="762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4" t="34128" r="9744" b="1"/>
          <a:stretch/>
        </p:blipFill>
        <p:spPr>
          <a:xfrm>
            <a:off x="543658" y="165520"/>
            <a:ext cx="7772400" cy="566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Down Arrow 8"/>
          <p:cNvSpPr/>
          <p:nvPr/>
        </p:nvSpPr>
        <p:spPr>
          <a:xfrm rot="1681693">
            <a:off x="6634301" y="-677007"/>
            <a:ext cx="870877" cy="571500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Top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TopUp"/>
              <a:lightRig rig="threePt" dir="t"/>
            </a:scene3d>
          </a:bodyPr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5607618">
            <a:off x="1068046" y="-848455"/>
            <a:ext cx="870877" cy="402855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Top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TopUp"/>
              <a:lightRig rig="threePt" dir="t"/>
            </a:scene3d>
          </a:bodyPr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76629" y="5907543"/>
            <a:ext cx="70104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দু’টি বেডের মাঝে নালা তৈরী করা হচ্ছে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9" grpId="1" animBg="1"/>
      <p:bldP spid="9" grpId="2" animBg="1"/>
      <p:bldP spid="10" grpId="0" animBg="1"/>
      <p:bldP spid="10" grpId="1" animBg="1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152400" y="152400"/>
            <a:ext cx="8839200" cy="6553200"/>
          </a:xfrm>
          <a:prstGeom prst="bevel">
            <a:avLst>
              <a:gd name="adj" fmla="val 2871"/>
            </a:avLst>
          </a:prstGeom>
          <a:solidFill>
            <a:schemeClr val="accent3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37093" r="27889" b="6766"/>
          <a:stretch/>
        </p:blipFill>
        <p:spPr>
          <a:xfrm>
            <a:off x="4078653" y="1129782"/>
            <a:ext cx="4415694" cy="3442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r="53742" b="27016"/>
          <a:stretch/>
        </p:blipFill>
        <p:spPr>
          <a:xfrm>
            <a:off x="526615" y="1129782"/>
            <a:ext cx="3250128" cy="3442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0" t="34694"/>
          <a:stretch/>
        </p:blipFill>
        <p:spPr>
          <a:xfrm>
            <a:off x="1637131" y="3041780"/>
            <a:ext cx="1845129" cy="1492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Down Arrow 7"/>
          <p:cNvSpPr/>
          <p:nvPr/>
        </p:nvSpPr>
        <p:spPr>
          <a:xfrm flipV="1">
            <a:off x="2368045" y="2713653"/>
            <a:ext cx="383302" cy="715347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7700" y="5372100"/>
            <a:ext cx="78486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 শতকে ২৮০ গ্রাম ইউরিয়া ছিটানো </a:t>
            </a:r>
            <a:r>
              <a:rPr lang="bn-BD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0066" y="118534"/>
            <a:ext cx="8915400" cy="6629400"/>
          </a:xfrm>
          <a:prstGeom prst="roundRect">
            <a:avLst>
              <a:gd name="adj" fmla="val 4662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" t="12280" r="3390" b="13299"/>
          <a:stretch/>
        </p:blipFill>
        <p:spPr>
          <a:xfrm>
            <a:off x="434608" y="774700"/>
            <a:ext cx="8372429" cy="488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1593899" y="1600200"/>
            <a:ext cx="5721301" cy="3200400"/>
          </a:xfrm>
          <a:prstGeom prst="line">
            <a:avLst/>
          </a:prstGeom>
          <a:ln w="85725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375470" y="1476090"/>
            <a:ext cx="6092130" cy="3593573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752600" y="5845314"/>
            <a:ext cx="6248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bn-BD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কাঁচা গোবর</a:t>
            </a:r>
            <a:r>
              <a:rPr lang="en-US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 করা যাবে না</a:t>
            </a:r>
            <a:endParaRPr lang="en-US" sz="4000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76200" y="27215"/>
            <a:ext cx="8991600" cy="6705600"/>
          </a:xfrm>
          <a:prstGeom prst="flowChartAlternateProcess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29000" y="304800"/>
            <a:ext cx="2514600" cy="70788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62000" y="1012686"/>
            <a:ext cx="7848600" cy="546431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667000"/>
            <a:ext cx="6477000" cy="2286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perspectiveRigh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bn-BD" sz="4000" b="1" dirty="0" smtClean="0"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বীজতলায় চারা হলদে দেখালে ইউরিয়া ব্যবহার করা হয় কেন? তা জোড়ায় আলোচনা করে শ্রেণিতে উপস্থাপন কর।</a:t>
            </a:r>
            <a:endParaRPr lang="en-US" sz="4000" b="1" dirty="0">
              <a:solidFill>
                <a:srgbClr val="7030A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939143" y="5733276"/>
            <a:ext cx="7859042" cy="7983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বীজতলা</a:t>
            </a:r>
            <a:r>
              <a:rPr lang="bn-BD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চারদিকে </a:t>
            </a:r>
            <a:r>
              <a:rPr lang="bn-IN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বেড়া</a:t>
            </a:r>
            <a:r>
              <a:rPr lang="bn-BD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IN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ব্যবস্থা </a:t>
            </a:r>
            <a:r>
              <a:rPr lang="bn-BD" sz="28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 হবে।</a:t>
            </a:r>
            <a:endParaRPr lang="en-US" sz="2800" dirty="0">
              <a:ln w="0"/>
              <a:solidFill>
                <a:schemeClr val="tx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t="27815" r="37464" b="43235"/>
          <a:stretch/>
        </p:blipFill>
        <p:spPr>
          <a:xfrm>
            <a:off x="685800" y="1981200"/>
            <a:ext cx="7924799" cy="3142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t="16876" r="44003" b="70488"/>
          <a:stretch/>
        </p:blipFill>
        <p:spPr>
          <a:xfrm>
            <a:off x="691961" y="577863"/>
            <a:ext cx="7918637" cy="1631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t="16876" r="44003" b="70488"/>
          <a:stretch/>
        </p:blipFill>
        <p:spPr>
          <a:xfrm rot="5552329">
            <a:off x="5691192" y="2352406"/>
            <a:ext cx="4654816" cy="114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t="16876" r="44003" b="70488"/>
          <a:stretch/>
        </p:blipFill>
        <p:spPr>
          <a:xfrm rot="16200000" flipV="1">
            <a:off x="-959045" y="2294285"/>
            <a:ext cx="4454052" cy="1164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2" t="16876" r="44003" b="70488"/>
          <a:stretch/>
        </p:blipFill>
        <p:spPr>
          <a:xfrm flipV="1">
            <a:off x="701329" y="4194313"/>
            <a:ext cx="7741996" cy="1183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0">
              <a:srgbClr val="F8B049"/>
            </a:gs>
            <a:gs pos="11000">
              <a:srgbClr val="F8B049"/>
            </a:gs>
            <a:gs pos="48000">
              <a:srgbClr val="FEE7F2"/>
            </a:gs>
            <a:gs pos="67000">
              <a:srgbClr val="F952A0"/>
            </a:gs>
            <a:gs pos="100000">
              <a:srgbClr val="C50849"/>
            </a:gs>
            <a:gs pos="92000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1"/>
          <a:stretch/>
        </p:blipFill>
        <p:spPr>
          <a:xfrm>
            <a:off x="304800" y="838200"/>
            <a:ext cx="4174672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867400"/>
            <a:ext cx="8231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বীজতলায় ছায়া প্রদানের ব্যবস্থা গ্রহন করা হয়েছে</a:t>
            </a:r>
            <a:r>
              <a:rPr lang="bn-BD" sz="4000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4000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5"/>
          <a:stretch/>
        </p:blipFill>
        <p:spPr>
          <a:xfrm>
            <a:off x="4095405" y="702129"/>
            <a:ext cx="4896196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tx2">
              <a:lumMod val="75000"/>
            </a:schemeClr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464" y="152400"/>
            <a:ext cx="8864599" cy="655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348565" y="358914"/>
            <a:ext cx="2518835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5582" y="2971800"/>
            <a:ext cx="7924800" cy="3048000"/>
          </a:xfrm>
          <a:prstGeom prst="rect">
            <a:avLst/>
          </a:prstGeom>
          <a:noFill/>
        </p:spPr>
        <p:txBody>
          <a:bodyPr wrap="square" rtlCol="0" anchor="ctr">
            <a:prstTxWarp prst="textPlain">
              <a:avLst/>
            </a:prstTxWarp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bn-IN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বীজতলায় সুস্থ্য-সবল চারা উৎপাদেন ক</a:t>
            </a:r>
            <a:r>
              <a:rPr lang="bn-BD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bn-BD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4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পদক্ষেপ  গ্রহণ করা উচিত বলে মনে কর ? তোমাদের স্বপক্ষে যুক্তি দাও। </a:t>
            </a:r>
            <a:endParaRPr lang="en-US" sz="4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141514"/>
            <a:ext cx="2317911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760" y="171450"/>
            <a:ext cx="2317911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86100" y="228600"/>
            <a:ext cx="2971800" cy="6858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IN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" y="1485899"/>
            <a:ext cx="7315200" cy="91440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বীজতলায় বেড়া দেওয়ার প্রয়োজন কেন ?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14400" y="2792185"/>
            <a:ext cx="7315200" cy="9144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বীজতলা স্থাপনে সবচেয়ে গুরুত্বপূর্ণ কাজ কি?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14400" y="4114800"/>
            <a:ext cx="7315200" cy="9144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ধরনের মাটি বীজতলার জন্য উত্তম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4400" y="5257800"/>
            <a:ext cx="7315200" cy="91440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রোগ-পোকার প্রাদূর্ভাব দেখা দিলে কী করা উচিত</a:t>
            </a:r>
            <a:r>
              <a:rPr lang="bn-IN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0"/>
            <a:ext cx="9144000" cy="68580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28600" y="4267200"/>
            <a:ext cx="2400300" cy="2209800"/>
            <a:chOff x="3009900" y="2438400"/>
            <a:chExt cx="3810000" cy="4267200"/>
          </a:xfrm>
        </p:grpSpPr>
        <p:sp>
          <p:nvSpPr>
            <p:cNvPr id="2" name="Rectangle 1"/>
            <p:cNvSpPr/>
            <p:nvPr/>
          </p:nvSpPr>
          <p:spPr>
            <a:xfrm>
              <a:off x="3276600" y="4419600"/>
              <a:ext cx="3276600" cy="228600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Isosceles Triangle 2"/>
            <p:cNvSpPr/>
            <p:nvPr/>
          </p:nvSpPr>
          <p:spPr>
            <a:xfrm>
              <a:off x="3009900" y="2438400"/>
              <a:ext cx="3810000" cy="2019300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381500" y="4762500"/>
              <a:ext cx="1066800" cy="1676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38700" y="4838700"/>
              <a:ext cx="190500" cy="15621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943600" y="4838700"/>
              <a:ext cx="457200" cy="7810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420836" y="4857750"/>
              <a:ext cx="457200" cy="7810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553200" y="4267200"/>
            <a:ext cx="2400300" cy="2209800"/>
            <a:chOff x="3009900" y="2438400"/>
            <a:chExt cx="3810000" cy="4267200"/>
          </a:xfrm>
        </p:grpSpPr>
        <p:sp>
          <p:nvSpPr>
            <p:cNvPr id="11" name="Rectangle 10"/>
            <p:cNvSpPr/>
            <p:nvPr/>
          </p:nvSpPr>
          <p:spPr>
            <a:xfrm>
              <a:off x="3276600" y="4419600"/>
              <a:ext cx="3276600" cy="228600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3009900" y="2438400"/>
              <a:ext cx="3810000" cy="2019300"/>
            </a:xfrm>
            <a:prstGeom prst="triangl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381500" y="4762500"/>
              <a:ext cx="1066800" cy="1676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38700" y="4838700"/>
              <a:ext cx="190500" cy="15621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943600" y="4838700"/>
              <a:ext cx="457200" cy="7810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420836" y="4857750"/>
              <a:ext cx="457200" cy="7810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048000" y="304800"/>
            <a:ext cx="3048000" cy="6096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 Diagonal Corner Rectangle 17"/>
          <p:cNvSpPr/>
          <p:nvPr/>
        </p:nvSpPr>
        <p:spPr>
          <a:xfrm>
            <a:off x="948690" y="1864178"/>
            <a:ext cx="7452741" cy="2205717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40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 বাড়ীর আশেপাশে দেখা একটি বীজতলায় কী কী পরিচর্যা করা হয় তার একটি তালিকা তৈরী করে আনবে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n w="0"/>
              <a:solidFill>
                <a:schemeClr val="tx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762000"/>
            <a:ext cx="7620000" cy="23622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Below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prstTxWarp prst="textPlain">
              <a:avLst/>
            </a:prstTxWarp>
            <a:spAutoFit/>
            <a:sp3d extrusionH="57150">
              <a:bevelT w="38100" h="38100" prst="angle"/>
            </a:sp3d>
          </a:bodyPr>
          <a:lstStyle/>
          <a:p>
            <a:pPr algn="ctr"/>
            <a:r>
              <a:rPr lang="bn-BD" sz="4000" b="1" dirty="0" smtClean="0">
                <a:ln w="76200">
                  <a:solidFill>
                    <a:schemeClr val="accent3"/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000" b="1" dirty="0">
              <a:ln w="76200">
                <a:solidFill>
                  <a:schemeClr val="accent3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91000" y="5486400"/>
            <a:ext cx="4876800" cy="1066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perspectiveRigh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slope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000" b="1" spc="50" dirty="0" smtClean="0">
                <a:ln w="1143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endParaRPr lang="en-US" sz="4000" b="1" cap="none" spc="50" dirty="0">
              <a:ln w="11430">
                <a:solidFill>
                  <a:schemeClr val="accent2">
                    <a:lumMod val="75000"/>
                  </a:schemeClr>
                </a:solidFill>
              </a:ln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2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" dur="7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76200" y="152400"/>
            <a:ext cx="8991600" cy="6553200"/>
          </a:xfrm>
          <a:prstGeom prst="flowChartAlternateProcess">
            <a:avLst/>
          </a:prstGeom>
          <a:blipFill dpi="0" rotWithShape="1">
            <a:blip r:embed="rId2" cstate="print">
              <a:alphaModFix amt="79000"/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47800" y="2362200"/>
            <a:ext cx="6096000" cy="1985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perspectiveRight"/>
              <a:lightRig rig="threePt" dir="t"/>
            </a:scene3d>
          </a:bodyPr>
          <a:lstStyle/>
          <a:p>
            <a:pPr algn="ctr"/>
            <a:r>
              <a:rPr lang="bn-IN" sz="4000" cap="none" spc="0" dirty="0" smtClean="0">
                <a:ln w="9525">
                  <a:solidFill>
                    <a:srgbClr val="002060"/>
                  </a:solidFill>
                  <a:prstDash val="solid"/>
                </a:ln>
                <a:gradFill flip="none" rotWithShape="1">
                  <a:gsLst>
                    <a:gs pos="0">
                      <a:srgbClr val="1606EA"/>
                    </a:gs>
                    <a:gs pos="12984">
                      <a:srgbClr val="B20A7A">
                        <a:lumMod val="0"/>
                      </a:srgbClr>
                    </a:gs>
                    <a:gs pos="84428">
                      <a:srgbClr val="FFC000"/>
                    </a:gs>
                    <a:gs pos="29848">
                      <a:schemeClr val="accent6">
                        <a:lumMod val="75000"/>
                      </a:schemeClr>
                    </a:gs>
                    <a:gs pos="56000">
                      <a:srgbClr val="00B050"/>
                    </a:gs>
                    <a:gs pos="69000">
                      <a:srgbClr val="00B0F0"/>
                    </a:gs>
                    <a:gs pos="97000">
                      <a:srgbClr val="FF0000"/>
                    </a:gs>
                  </a:gsLst>
                  <a:lin ang="5400000" scaled="1"/>
                  <a:tileRect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4000" cap="none" spc="0" dirty="0">
              <a:ln w="9525">
                <a:solidFill>
                  <a:srgbClr val="002060"/>
                </a:solidFill>
                <a:prstDash val="solid"/>
              </a:ln>
              <a:gradFill flip="none" rotWithShape="1">
                <a:gsLst>
                  <a:gs pos="0">
                    <a:srgbClr val="1606EA"/>
                  </a:gs>
                  <a:gs pos="12984">
                    <a:srgbClr val="B20A7A">
                      <a:lumMod val="0"/>
                    </a:srgbClr>
                  </a:gs>
                  <a:gs pos="84428">
                    <a:srgbClr val="FFC000"/>
                  </a:gs>
                  <a:gs pos="29848">
                    <a:schemeClr val="accent6">
                      <a:lumMod val="75000"/>
                    </a:schemeClr>
                  </a:gs>
                  <a:gs pos="56000">
                    <a:srgbClr val="00B050"/>
                  </a:gs>
                  <a:gs pos="69000">
                    <a:srgbClr val="00B0F0"/>
                  </a:gs>
                  <a:gs pos="97000">
                    <a:srgbClr val="FF0000"/>
                  </a:gs>
                </a:gsLst>
                <a:lin ang="5400000" scaled="1"/>
                <a:tileRect/>
              </a:gra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56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7000">
              <a:srgbClr val="85C2FF"/>
            </a:gs>
            <a:gs pos="49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42" y="152400"/>
            <a:ext cx="8838058" cy="66285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6068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t="40813" r="18536" b="1197"/>
          <a:stretch/>
        </p:blipFill>
        <p:spPr>
          <a:xfrm>
            <a:off x="457200" y="304800"/>
            <a:ext cx="8297608" cy="3148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7"/>
          <a:stretch/>
        </p:blipFill>
        <p:spPr>
          <a:xfrm>
            <a:off x="457200" y="3739956"/>
            <a:ext cx="8297608" cy="2813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Down Arrow 3"/>
          <p:cNvSpPr/>
          <p:nvPr/>
        </p:nvSpPr>
        <p:spPr>
          <a:xfrm rot="3543481">
            <a:off x="1808253" y="537864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3543481">
            <a:off x="8029862" y="2738736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3543481">
            <a:off x="6685053" y="923329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3543481">
            <a:off x="8105760" y="190500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3543481">
            <a:off x="1409699" y="2653831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3543481">
            <a:off x="2417853" y="4456313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3543481">
            <a:off x="4855151" y="5227243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3543481">
            <a:off x="6870905" y="4841778"/>
            <a:ext cx="533400" cy="609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tx1"/>
            </a:gs>
            <a:gs pos="100000">
              <a:schemeClr val="accent2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1828800"/>
            <a:ext cx="8839200" cy="3124200"/>
          </a:xfrm>
          <a:prstGeom prst="roundRect">
            <a:avLst>
              <a:gd name="adj" fmla="val 1301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en-US" sz="4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286000"/>
            <a:ext cx="7924800" cy="1676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 </a:t>
            </a:r>
            <a:r>
              <a:rPr lang="bn-BD" sz="40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রক্ষণাবেক্ষণ</a:t>
            </a:r>
            <a:endParaRPr lang="en-US" sz="4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3058" y="1121912"/>
            <a:ext cx="4491935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angle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</a:t>
            </a:r>
            <a:r>
              <a:rPr lang="bn-BD" sz="4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শেষে শিক্ষার্থীরা  ...</a:t>
            </a:r>
            <a:endParaRPr lang="en-US" sz="4000" b="1" cap="none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429" y="3886200"/>
            <a:ext cx="8001000" cy="132343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 2"/>
              </a:rPr>
              <a:t>*  </a:t>
            </a:r>
            <a:r>
              <a:rPr lang="en-US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 রক্ষণাবেক্ষণে</a:t>
            </a:r>
            <a:r>
              <a:rPr lang="bn-BD" sz="4000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</a:t>
            </a:r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কাজগুলো ব্যাখ্যা 	করতে পারবে।</a:t>
            </a:r>
            <a:endParaRPr lang="en-US" sz="40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429" y="2590800"/>
            <a:ext cx="7335371" cy="48128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 2"/>
              </a:rPr>
              <a:t>*  </a:t>
            </a:r>
            <a:r>
              <a:rPr lang="en-US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</a:t>
            </a:r>
            <a:r>
              <a:rPr lang="en-US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4000" dirty="0" err="1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 পারবে।</a:t>
            </a:r>
            <a:endParaRPr lang="en-US" sz="40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314" y="130077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91000">
              <a:schemeClr val="bg1">
                <a:lumMod val="95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5845314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 বপন করে চারা অঙ্কুরিত ও বড় করা হয়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77353" y="354379"/>
            <a:ext cx="8239392" cy="5362065"/>
            <a:chOff x="477353" y="354379"/>
            <a:chExt cx="8239392" cy="53620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1302" y="3128374"/>
              <a:ext cx="3865443" cy="258662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0" t="31020" r="33337" b="1"/>
            <a:stretch/>
          </p:blipFill>
          <p:spPr>
            <a:xfrm>
              <a:off x="4845859" y="362552"/>
              <a:ext cx="3857270" cy="25826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53" y="3155588"/>
              <a:ext cx="3865443" cy="25608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53" y="354379"/>
              <a:ext cx="3857270" cy="25908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50000"/>
              <a:lumOff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2450" y="5486400"/>
            <a:ext cx="5321300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i="1" u="sng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বীজতলার মাটি সমান করা </a:t>
            </a:r>
            <a:r>
              <a:rPr lang="bn-BD" sz="4000" i="1" u="sng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i="1" u="sng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i="1" u="sng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447800"/>
            <a:ext cx="4180476" cy="319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3333" r="20000" b="15556"/>
          <a:stretch/>
        </p:blipFill>
        <p:spPr>
          <a:xfrm>
            <a:off x="457200" y="1447800"/>
            <a:ext cx="3962400" cy="3197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" y="0"/>
            <a:ext cx="8915400" cy="6781800"/>
          </a:xfrm>
          <a:prstGeom prst="roundRect">
            <a:avLst>
              <a:gd name="adj" fmla="val 679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45677" y="5692285"/>
            <a:ext cx="4900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i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আগাছা পরিস্কার করা </a:t>
            </a:r>
            <a:r>
              <a:rPr lang="bn-BD" sz="4000" i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i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507755"/>
            <a:ext cx="7848600" cy="490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442</Words>
  <Application>Microsoft Office PowerPoint</Application>
  <PresentationFormat>On-screen Show (4:3)</PresentationFormat>
  <Paragraphs>53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NikoshBAN</vt:lpstr>
      <vt:lpstr>Vrinda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21</cp:lastModifiedBy>
  <cp:revision>166</cp:revision>
  <dcterms:created xsi:type="dcterms:W3CDTF">2015-06-01T12:33:48Z</dcterms:created>
  <dcterms:modified xsi:type="dcterms:W3CDTF">2016-08-06T14:40:22Z</dcterms:modified>
</cp:coreProperties>
</file>